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5" r:id="rId8"/>
    <p:sldId id="267" r:id="rId9"/>
    <p:sldId id="268" r:id="rId10"/>
    <p:sldId id="269"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A123190A-B417-4BAF-AEA9-8483F03081DD}" type="datetimeFigureOut">
              <a:rPr lang="en-US" smtClean="0"/>
              <a:pPr/>
              <a:t>8/11/2011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A1BAF2-9C69-47A1-B1C5-EE12478BBB4D}"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123190A-B417-4BAF-AEA9-8483F03081DD}" type="datetimeFigureOut">
              <a:rPr lang="en-US" smtClean="0"/>
              <a:pPr/>
              <a:t>8/11/2011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A1BAF2-9C69-47A1-B1C5-EE12478BBB4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123190A-B417-4BAF-AEA9-8483F03081DD}" type="datetimeFigureOut">
              <a:rPr lang="en-US" smtClean="0"/>
              <a:pPr/>
              <a:t>8/11/2011</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C5A1BAF2-9C69-47A1-B1C5-EE12478BBB4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123190A-B417-4BAF-AEA9-8483F03081DD}" type="datetimeFigureOut">
              <a:rPr lang="en-US" smtClean="0"/>
              <a:pPr/>
              <a:t>8/11/2011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A1BAF2-9C69-47A1-B1C5-EE12478BBB4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123190A-B417-4BAF-AEA9-8483F03081DD}" type="datetimeFigureOut">
              <a:rPr lang="en-US" smtClean="0"/>
              <a:pPr/>
              <a:t>8/11/2011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A1BAF2-9C69-47A1-B1C5-EE12478BBB4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123190A-B417-4BAF-AEA9-8483F03081DD}" type="datetimeFigureOut">
              <a:rPr lang="en-US" smtClean="0"/>
              <a:pPr/>
              <a:t>8/11/2011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A1BAF2-9C69-47A1-B1C5-EE12478BBB4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123190A-B417-4BAF-AEA9-8483F03081DD}" type="datetimeFigureOut">
              <a:rPr lang="en-US" smtClean="0"/>
              <a:pPr/>
              <a:t>8/11/2011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A1BAF2-9C69-47A1-B1C5-EE12478BBB4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123190A-B417-4BAF-AEA9-8483F03081DD}" type="datetimeFigureOut">
              <a:rPr lang="en-US" smtClean="0"/>
              <a:pPr/>
              <a:t>8/11/2011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A1BAF2-9C69-47A1-B1C5-EE12478BBB4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23190A-B417-4BAF-AEA9-8483F03081DD}" type="datetimeFigureOut">
              <a:rPr lang="en-US" smtClean="0"/>
              <a:pPr/>
              <a:t>8/11/2011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A1BAF2-9C69-47A1-B1C5-EE12478BBB4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123190A-B417-4BAF-AEA9-8483F03081DD}" type="datetimeFigureOut">
              <a:rPr lang="en-US" smtClean="0"/>
              <a:pPr/>
              <a:t>8/11/2011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A1BAF2-9C69-47A1-B1C5-EE12478BBB4D}"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A123190A-B417-4BAF-AEA9-8483F03081DD}" type="datetimeFigureOut">
              <a:rPr lang="en-US" smtClean="0"/>
              <a:pPr/>
              <a:t>8/11/2011</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C5A1BAF2-9C69-47A1-B1C5-EE12478BBB4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A123190A-B417-4BAF-AEA9-8483F03081DD}" type="datetimeFigureOut">
              <a:rPr lang="en-US" smtClean="0"/>
              <a:pPr/>
              <a:t>8/11/2011</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C5A1BAF2-9C69-47A1-B1C5-EE12478BBB4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381000"/>
            <a:ext cx="4800600" cy="1817688"/>
          </a:xfrm>
        </p:spPr>
        <p:txBody>
          <a:bodyPr>
            <a:normAutofit/>
          </a:bodyPr>
          <a:lstStyle/>
          <a:p>
            <a:pPr fontAlgn="auto">
              <a:spcAft>
                <a:spcPts val="0"/>
              </a:spcAft>
              <a:defRPr/>
            </a:pPr>
            <a:r>
              <a:rPr lang="en-US" sz="4800" dirty="0" smtClean="0">
                <a:latin typeface="Comic Sans MS" pitchFamily="66" charset="0"/>
              </a:rPr>
              <a:t>Welcome to </a:t>
            </a:r>
            <a:br>
              <a:rPr lang="en-US" sz="4800" dirty="0" smtClean="0">
                <a:latin typeface="Comic Sans MS" pitchFamily="66" charset="0"/>
              </a:rPr>
            </a:br>
            <a:r>
              <a:rPr lang="en-US" sz="4800" dirty="0" smtClean="0">
                <a:latin typeface="Comic Sans MS" pitchFamily="66" charset="0"/>
              </a:rPr>
              <a:t>the Library</a:t>
            </a:r>
            <a:endParaRPr lang="en-US" sz="4800" dirty="0">
              <a:latin typeface="Comic Sans MS" pitchFamily="66" charset="0"/>
            </a:endParaRPr>
          </a:p>
        </p:txBody>
      </p:sp>
      <p:sp>
        <p:nvSpPr>
          <p:cNvPr id="8195" name="Subtitle 2"/>
          <p:cNvSpPr>
            <a:spLocks noGrp="1"/>
          </p:cNvSpPr>
          <p:nvPr>
            <p:ph type="subTitle" idx="1"/>
          </p:nvPr>
        </p:nvSpPr>
        <p:spPr>
          <a:xfrm>
            <a:off x="1295400" y="1905000"/>
            <a:ext cx="6172200" cy="1371600"/>
          </a:xfrm>
        </p:spPr>
        <p:txBody>
          <a:bodyPr/>
          <a:lstStyle/>
          <a:p>
            <a:r>
              <a:rPr lang="en-US" dirty="0" smtClean="0">
                <a:latin typeface="Comic Sans MS" pitchFamily="66" charset="0"/>
              </a:rPr>
              <a:t>OWES Elementary </a:t>
            </a:r>
            <a:r>
              <a:rPr lang="en-US" dirty="0" smtClean="0">
                <a:latin typeface="Comic Sans MS" pitchFamily="66" charset="0"/>
              </a:rPr>
              <a:t>School </a:t>
            </a:r>
          </a:p>
          <a:p>
            <a:r>
              <a:rPr lang="en-US" dirty="0" smtClean="0">
                <a:latin typeface="Comic Sans MS" pitchFamily="66" charset="0"/>
              </a:rPr>
              <a:t>Library Orientation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467600" cy="1143000"/>
          </a:xfrm>
        </p:spPr>
        <p:txBody>
          <a:bodyPr>
            <a:noAutofit/>
          </a:bodyPr>
          <a:lstStyle/>
          <a:p>
            <a:pPr algn="ctr" fontAlgn="auto">
              <a:spcAft>
                <a:spcPts val="0"/>
              </a:spcAft>
              <a:defRPr/>
            </a:pPr>
            <a:r>
              <a:rPr lang="en-US" sz="4800" b="1" dirty="0" smtClean="0">
                <a:latin typeface="Comic Sans MS" pitchFamily="66" charset="0"/>
              </a:rPr>
              <a:t>Win the Golden </a:t>
            </a:r>
            <a:br>
              <a:rPr lang="en-US" sz="4800" b="1" dirty="0" smtClean="0">
                <a:latin typeface="Comic Sans MS" pitchFamily="66" charset="0"/>
              </a:rPr>
            </a:br>
            <a:r>
              <a:rPr lang="en-US" sz="4800" b="1" dirty="0" smtClean="0">
                <a:latin typeface="Comic Sans MS" pitchFamily="66" charset="0"/>
              </a:rPr>
              <a:t>Shelf Elf Award</a:t>
            </a:r>
            <a:endParaRPr lang="en-US" sz="4800" b="1" dirty="0">
              <a:latin typeface="Comic Sans MS" pitchFamily="66" charset="0"/>
            </a:endParaRPr>
          </a:p>
        </p:txBody>
      </p:sp>
      <p:sp>
        <p:nvSpPr>
          <p:cNvPr id="20483" name="Content Placeholder 2"/>
          <p:cNvSpPr>
            <a:spLocks noGrp="1"/>
          </p:cNvSpPr>
          <p:nvPr>
            <p:ph idx="1"/>
          </p:nvPr>
        </p:nvSpPr>
        <p:spPr>
          <a:xfrm>
            <a:off x="457200" y="1752600"/>
            <a:ext cx="7467600" cy="4873625"/>
          </a:xfrm>
        </p:spPr>
        <p:txBody>
          <a:bodyPr/>
          <a:lstStyle/>
          <a:p>
            <a:pPr algn="ctr">
              <a:buFont typeface="Wingdings" pitchFamily="2" charset="2"/>
              <a:buNone/>
            </a:pPr>
            <a:r>
              <a:rPr lang="en-US" sz="3600" smtClean="0">
                <a:latin typeface="Comic Sans MS" pitchFamily="66" charset="0"/>
              </a:rPr>
              <a:t>The classroom with the best library behavior will win Skoob’s most prized possession…The Golden Shelf Elf Award.</a:t>
            </a:r>
          </a:p>
        </p:txBody>
      </p:sp>
      <p:pic>
        <p:nvPicPr>
          <p:cNvPr id="20484" name="Picture 2"/>
          <p:cNvPicPr>
            <a:picLocks noChangeAspect="1" noChangeArrowheads="1"/>
          </p:cNvPicPr>
          <p:nvPr/>
        </p:nvPicPr>
        <p:blipFill>
          <a:blip r:embed="rId2" cstate="print"/>
          <a:srcRect/>
          <a:stretch>
            <a:fillRect/>
          </a:stretch>
        </p:blipFill>
        <p:spPr bwMode="auto">
          <a:xfrm>
            <a:off x="3276600" y="3962400"/>
            <a:ext cx="2414588" cy="28956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sz="4800" b="1" dirty="0" smtClean="0">
                <a:latin typeface="Comic Sans MS" pitchFamily="66" charset="0"/>
              </a:rPr>
              <a:t>The Library is….</a:t>
            </a:r>
            <a:r>
              <a:rPr lang="en-US" dirty="0" smtClean="0"/>
              <a:t>	</a:t>
            </a:r>
            <a:endParaRPr lang="en-US" dirty="0"/>
          </a:p>
        </p:txBody>
      </p:sp>
      <p:sp>
        <p:nvSpPr>
          <p:cNvPr id="9219" name="TextBox 3"/>
          <p:cNvSpPr txBox="1">
            <a:spLocks noChangeArrowheads="1"/>
          </p:cNvSpPr>
          <p:nvPr/>
        </p:nvSpPr>
        <p:spPr bwMode="auto">
          <a:xfrm>
            <a:off x="1752600" y="1524000"/>
            <a:ext cx="5257800" cy="1816100"/>
          </a:xfrm>
          <a:prstGeom prst="rect">
            <a:avLst/>
          </a:prstGeom>
          <a:noFill/>
          <a:ln w="9525">
            <a:noFill/>
            <a:miter lim="800000"/>
            <a:headEnd/>
            <a:tailEnd/>
          </a:ln>
        </p:spPr>
        <p:txBody>
          <a:bodyPr>
            <a:spAutoFit/>
          </a:bodyPr>
          <a:lstStyle/>
          <a:p>
            <a:pPr algn="ctr">
              <a:buFont typeface="Arial" charset="0"/>
              <a:buChar char="•"/>
            </a:pPr>
            <a:r>
              <a:rPr lang="en-US" sz="2800">
                <a:latin typeface="Comic Sans MS" pitchFamily="66" charset="0"/>
              </a:rPr>
              <a:t>A place for reading</a:t>
            </a:r>
          </a:p>
          <a:p>
            <a:pPr algn="ctr">
              <a:buFont typeface="Arial" charset="0"/>
              <a:buChar char="•"/>
            </a:pPr>
            <a:r>
              <a:rPr lang="en-US" sz="2800">
                <a:latin typeface="Comic Sans MS" pitchFamily="66" charset="0"/>
              </a:rPr>
              <a:t>A place for learning</a:t>
            </a:r>
          </a:p>
          <a:p>
            <a:pPr algn="ctr">
              <a:buFont typeface="Arial" charset="0"/>
              <a:buChar char="•"/>
            </a:pPr>
            <a:r>
              <a:rPr lang="en-US" sz="2800">
                <a:latin typeface="Comic Sans MS" pitchFamily="66" charset="0"/>
              </a:rPr>
              <a:t>A place for asking questions</a:t>
            </a:r>
          </a:p>
          <a:p>
            <a:pPr algn="ctr">
              <a:buFont typeface="Arial" charset="0"/>
              <a:buChar char="•"/>
            </a:pPr>
            <a:r>
              <a:rPr lang="en-US" sz="2800">
                <a:latin typeface="Comic Sans MS" pitchFamily="66" charset="0"/>
              </a:rPr>
              <a:t>A place for having FUN!</a:t>
            </a:r>
          </a:p>
        </p:txBody>
      </p:sp>
      <p:pic>
        <p:nvPicPr>
          <p:cNvPr id="9220" name="Picture 2" descr="C:\Documents and Settings\Owner\My Documents\My Pictures\Microsoft Clip Organizer\ed00224_.wmf"/>
          <p:cNvPicPr>
            <a:picLocks noChangeAspect="1" noChangeArrowheads="1"/>
          </p:cNvPicPr>
          <p:nvPr/>
        </p:nvPicPr>
        <p:blipFill>
          <a:blip r:embed="rId2" cstate="print"/>
          <a:srcRect/>
          <a:stretch>
            <a:fillRect/>
          </a:stretch>
        </p:blipFill>
        <p:spPr bwMode="auto">
          <a:xfrm>
            <a:off x="2971800" y="3276600"/>
            <a:ext cx="2667000" cy="32242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8001000" cy="1143000"/>
          </a:xfrm>
        </p:spPr>
        <p:txBody>
          <a:bodyPr/>
          <a:lstStyle/>
          <a:p>
            <a:pPr algn="ctr" fontAlgn="auto">
              <a:spcAft>
                <a:spcPts val="0"/>
              </a:spcAft>
              <a:defRPr/>
            </a:pPr>
            <a:r>
              <a:rPr lang="en-US" sz="6000" b="1" dirty="0" smtClean="0">
                <a:latin typeface="Comic Sans MS" pitchFamily="66" charset="0"/>
              </a:rPr>
              <a:t>We’re here to help</a:t>
            </a:r>
            <a:endParaRPr lang="en-US" sz="6000" b="1" dirty="0">
              <a:latin typeface="Comic Sans MS" pitchFamily="66" charset="0"/>
            </a:endParaRPr>
          </a:p>
        </p:txBody>
      </p:sp>
      <p:sp>
        <p:nvSpPr>
          <p:cNvPr id="10243" name="TextBox 2"/>
          <p:cNvSpPr txBox="1">
            <a:spLocks noChangeArrowheads="1"/>
          </p:cNvSpPr>
          <p:nvPr/>
        </p:nvSpPr>
        <p:spPr bwMode="auto">
          <a:xfrm>
            <a:off x="685800" y="5867400"/>
            <a:ext cx="3276600" cy="641350"/>
          </a:xfrm>
          <a:prstGeom prst="rect">
            <a:avLst/>
          </a:prstGeom>
          <a:noFill/>
          <a:ln w="9525">
            <a:noFill/>
            <a:miter lim="800000"/>
            <a:headEnd/>
            <a:tailEnd/>
          </a:ln>
        </p:spPr>
        <p:txBody>
          <a:bodyPr>
            <a:spAutoFit/>
          </a:bodyPr>
          <a:lstStyle/>
          <a:p>
            <a:pPr algn="ctr"/>
            <a:r>
              <a:rPr lang="en-US" sz="3600">
                <a:latin typeface="Comic Sans MS" pitchFamily="66" charset="0"/>
              </a:rPr>
              <a:t>Mrs. Gerber</a:t>
            </a:r>
          </a:p>
        </p:txBody>
      </p:sp>
      <p:sp>
        <p:nvSpPr>
          <p:cNvPr id="10244" name="TextBox 3"/>
          <p:cNvSpPr txBox="1">
            <a:spLocks noChangeArrowheads="1"/>
          </p:cNvSpPr>
          <p:nvPr/>
        </p:nvSpPr>
        <p:spPr bwMode="auto">
          <a:xfrm>
            <a:off x="4876800" y="5791200"/>
            <a:ext cx="3276600" cy="641350"/>
          </a:xfrm>
          <a:prstGeom prst="rect">
            <a:avLst/>
          </a:prstGeom>
          <a:noFill/>
          <a:ln w="9525">
            <a:noFill/>
            <a:miter lim="800000"/>
            <a:headEnd/>
            <a:tailEnd/>
          </a:ln>
        </p:spPr>
        <p:txBody>
          <a:bodyPr>
            <a:spAutoFit/>
          </a:bodyPr>
          <a:lstStyle/>
          <a:p>
            <a:pPr algn="ctr"/>
            <a:r>
              <a:rPr lang="en-US" sz="3600" dirty="0" smtClean="0">
                <a:latin typeface="Comic Sans MS" pitchFamily="66" charset="0"/>
              </a:rPr>
              <a:t>Mrs. </a:t>
            </a:r>
            <a:r>
              <a:rPr lang="en-US" sz="3600" dirty="0" smtClean="0">
                <a:latin typeface="Comic Sans MS" pitchFamily="66" charset="0"/>
              </a:rPr>
              <a:t>Daly</a:t>
            </a:r>
            <a:endParaRPr lang="en-US" sz="3600" dirty="0">
              <a:latin typeface="Comic Sans MS" pitchFamily="66" charset="0"/>
            </a:endParaRPr>
          </a:p>
        </p:txBody>
      </p:sp>
      <p:pic>
        <p:nvPicPr>
          <p:cNvPr id="10247" name="Picture 7" descr="Picture 010"/>
          <p:cNvPicPr>
            <a:picLocks noChangeAspect="1" noChangeArrowheads="1"/>
          </p:cNvPicPr>
          <p:nvPr/>
        </p:nvPicPr>
        <p:blipFill>
          <a:blip r:embed="rId2" cstate="print"/>
          <a:srcRect/>
          <a:stretch>
            <a:fillRect/>
          </a:stretch>
        </p:blipFill>
        <p:spPr bwMode="auto">
          <a:xfrm>
            <a:off x="685800" y="1828800"/>
            <a:ext cx="3435350" cy="37020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fontAlgn="auto">
              <a:spcAft>
                <a:spcPts val="0"/>
              </a:spcAft>
              <a:defRPr/>
            </a:pPr>
            <a:r>
              <a:rPr lang="en-US" sz="7200" b="1" dirty="0" smtClean="0">
                <a:latin typeface="Comic Sans MS" pitchFamily="66" charset="0"/>
              </a:rPr>
              <a:t>We’re Open</a:t>
            </a:r>
            <a:endParaRPr lang="en-US" sz="7200" b="1" dirty="0">
              <a:latin typeface="Comic Sans MS" pitchFamily="66" charset="0"/>
            </a:endParaRPr>
          </a:p>
        </p:txBody>
      </p:sp>
      <p:sp>
        <p:nvSpPr>
          <p:cNvPr id="11267" name="Content Placeholder 2"/>
          <p:cNvSpPr>
            <a:spLocks noGrp="1"/>
          </p:cNvSpPr>
          <p:nvPr>
            <p:ph idx="1"/>
          </p:nvPr>
        </p:nvSpPr>
        <p:spPr>
          <a:xfrm>
            <a:off x="304800" y="1600200"/>
            <a:ext cx="8610600" cy="5105400"/>
          </a:xfrm>
        </p:spPr>
        <p:txBody>
          <a:bodyPr>
            <a:normAutofit fontScale="92500" lnSpcReduction="20000"/>
          </a:bodyPr>
          <a:lstStyle/>
          <a:p>
            <a:pPr algn="ctr"/>
            <a:r>
              <a:rPr lang="en-US" dirty="0" smtClean="0">
                <a:latin typeface="Comic Sans MS" pitchFamily="66" charset="0"/>
              </a:rPr>
              <a:t>Doors will open at </a:t>
            </a:r>
            <a:r>
              <a:rPr lang="en-US" dirty="0" smtClean="0">
                <a:latin typeface="Comic Sans MS" pitchFamily="66" charset="0"/>
              </a:rPr>
              <a:t>7:15 </a:t>
            </a:r>
            <a:r>
              <a:rPr lang="en-US" dirty="0" smtClean="0">
                <a:latin typeface="Comic Sans MS" pitchFamily="66" charset="0"/>
              </a:rPr>
              <a:t>a.m. and will be open throughout the day for quiet reading or Research Rangers, BUT…</a:t>
            </a:r>
          </a:p>
          <a:p>
            <a:pPr algn="ctr"/>
            <a:endParaRPr lang="en-US" dirty="0" smtClean="0">
              <a:latin typeface="Comic Sans MS" pitchFamily="66" charset="0"/>
            </a:endParaRPr>
          </a:p>
          <a:p>
            <a:pPr algn="ctr">
              <a:buFont typeface="Wingdings" pitchFamily="2" charset="2"/>
              <a:buNone/>
            </a:pPr>
            <a:endParaRPr lang="en-US" dirty="0" smtClean="0">
              <a:latin typeface="Comic Sans MS" pitchFamily="66" charset="0"/>
            </a:endParaRPr>
          </a:p>
          <a:p>
            <a:pPr algn="ctr">
              <a:buFont typeface="Wingdings" pitchFamily="2" charset="2"/>
              <a:buNone/>
            </a:pPr>
            <a:endParaRPr lang="en-US" dirty="0" smtClean="0">
              <a:latin typeface="Comic Sans MS" pitchFamily="66" charset="0"/>
            </a:endParaRPr>
          </a:p>
          <a:p>
            <a:pPr algn="ctr">
              <a:buFont typeface="Wingdings" pitchFamily="2" charset="2"/>
              <a:buNone/>
            </a:pPr>
            <a:endParaRPr lang="en-US" dirty="0" smtClean="0">
              <a:latin typeface="Comic Sans MS" pitchFamily="66" charset="0"/>
            </a:endParaRPr>
          </a:p>
          <a:p>
            <a:pPr algn="ctr">
              <a:buFont typeface="Wingdings" pitchFamily="2" charset="2"/>
              <a:buNone/>
            </a:pPr>
            <a:endParaRPr lang="en-US" dirty="0" smtClean="0">
              <a:latin typeface="Comic Sans MS" pitchFamily="66" charset="0"/>
            </a:endParaRPr>
          </a:p>
          <a:p>
            <a:pPr algn="ctr">
              <a:buFont typeface="Wingdings" pitchFamily="2" charset="2"/>
              <a:buNone/>
            </a:pPr>
            <a:endParaRPr lang="en-US" dirty="0" smtClean="0">
              <a:latin typeface="Comic Sans MS" pitchFamily="66" charset="0"/>
            </a:endParaRPr>
          </a:p>
          <a:p>
            <a:pPr algn="ctr">
              <a:buFont typeface="Wingdings" pitchFamily="2" charset="2"/>
              <a:buNone/>
            </a:pPr>
            <a:endParaRPr lang="en-US" dirty="0" smtClean="0">
              <a:latin typeface="Comic Sans MS" pitchFamily="66" charset="0"/>
            </a:endParaRPr>
          </a:p>
          <a:p>
            <a:pPr algn="ctr"/>
            <a:endParaRPr lang="en-US" dirty="0" smtClean="0">
              <a:latin typeface="Comic Sans MS" pitchFamily="66" charset="0"/>
            </a:endParaRPr>
          </a:p>
          <a:p>
            <a:pPr algn="ctr"/>
            <a:r>
              <a:rPr lang="en-US" dirty="0" smtClean="0">
                <a:latin typeface="Comic Sans MS" pitchFamily="66" charset="0"/>
              </a:rPr>
              <a:t>We’ll stay open after school until </a:t>
            </a:r>
            <a:r>
              <a:rPr lang="en-US" dirty="0" smtClean="0">
                <a:latin typeface="Comic Sans MS" pitchFamily="66" charset="0"/>
              </a:rPr>
              <a:t>3:00 </a:t>
            </a:r>
            <a:r>
              <a:rPr lang="en-US" dirty="0" smtClean="0">
                <a:latin typeface="Comic Sans MS" pitchFamily="66" charset="0"/>
              </a:rPr>
              <a:t>p.m., BUT… </a:t>
            </a:r>
          </a:p>
          <a:p>
            <a:pPr algn="ctr"/>
            <a:endParaRPr lang="en-US" dirty="0" smtClean="0">
              <a:latin typeface="Comic Sans MS" pitchFamily="66" charset="0"/>
            </a:endParaRPr>
          </a:p>
        </p:txBody>
      </p:sp>
      <p:pic>
        <p:nvPicPr>
          <p:cNvPr id="11268" name="Picture 2" descr="C:\Documents and Settings\Owner\My Documents\My Pictures\Microsoft Clip Organizer\j0431533.png"/>
          <p:cNvPicPr>
            <a:picLocks noChangeAspect="1" noChangeArrowheads="1"/>
          </p:cNvPicPr>
          <p:nvPr/>
        </p:nvPicPr>
        <p:blipFill>
          <a:blip r:embed="rId2" cstate="print"/>
          <a:srcRect/>
          <a:stretch>
            <a:fillRect/>
          </a:stretch>
        </p:blipFill>
        <p:spPr bwMode="auto">
          <a:xfrm>
            <a:off x="3886200" y="2819400"/>
            <a:ext cx="1828800" cy="2633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7467600" cy="1401762"/>
          </a:xfrm>
        </p:spPr>
        <p:txBody>
          <a:bodyPr>
            <a:noAutofit/>
          </a:bodyPr>
          <a:lstStyle/>
          <a:p>
            <a:pPr algn="ctr" fontAlgn="auto">
              <a:spcAft>
                <a:spcPts val="0"/>
              </a:spcAft>
              <a:defRPr/>
            </a:pPr>
            <a:r>
              <a:rPr lang="en-US" sz="5100" b="1" dirty="0" smtClean="0">
                <a:latin typeface="Comic Sans MS" pitchFamily="66" charset="0"/>
              </a:rPr>
              <a:t>Mind your </a:t>
            </a:r>
            <a:br>
              <a:rPr lang="en-US" sz="5100" b="1" dirty="0" smtClean="0">
                <a:latin typeface="Comic Sans MS" pitchFamily="66" charset="0"/>
              </a:rPr>
            </a:br>
            <a:r>
              <a:rPr lang="en-US" sz="5100" b="1" dirty="0" smtClean="0">
                <a:latin typeface="Comic Sans MS" pitchFamily="66" charset="0"/>
              </a:rPr>
              <a:t>library manners</a:t>
            </a:r>
            <a:endParaRPr lang="en-US" sz="5100" b="1" dirty="0">
              <a:latin typeface="Comic Sans MS" pitchFamily="66" charset="0"/>
            </a:endParaRPr>
          </a:p>
        </p:txBody>
      </p:sp>
      <p:sp>
        <p:nvSpPr>
          <p:cNvPr id="12291" name="Content Placeholder 2"/>
          <p:cNvSpPr>
            <a:spLocks noGrp="1"/>
          </p:cNvSpPr>
          <p:nvPr>
            <p:ph idx="1"/>
          </p:nvPr>
        </p:nvSpPr>
        <p:spPr>
          <a:xfrm>
            <a:off x="457200" y="1600200"/>
            <a:ext cx="7467600" cy="4873625"/>
          </a:xfrm>
        </p:spPr>
        <p:txBody>
          <a:bodyPr>
            <a:normAutofit fontScale="92500" lnSpcReduction="20000"/>
          </a:bodyPr>
          <a:lstStyle/>
          <a:p>
            <a:r>
              <a:rPr lang="en-US" dirty="0" smtClean="0">
                <a:latin typeface="Comic Sans MS" pitchFamily="66" charset="0"/>
              </a:rPr>
              <a:t>Treat a book like you treat a friend – you don’t wipe your nose on your friend.</a:t>
            </a:r>
          </a:p>
          <a:p>
            <a:r>
              <a:rPr lang="en-US" dirty="0" smtClean="0">
                <a:latin typeface="Comic Sans MS" pitchFamily="66" charset="0"/>
              </a:rPr>
              <a:t>Remember to check hurt books into the Book Hospital.</a:t>
            </a:r>
          </a:p>
          <a:p>
            <a:r>
              <a:rPr lang="en-US" dirty="0" smtClean="0">
                <a:latin typeface="Comic Sans MS" pitchFamily="66" charset="0"/>
              </a:rPr>
              <a:t>Return books when due, so others can enjoy them too!  We’re a library, NOT a bookstore.</a:t>
            </a:r>
          </a:p>
          <a:p>
            <a:r>
              <a:rPr lang="en-US" dirty="0" smtClean="0">
                <a:latin typeface="Comic Sans MS" pitchFamily="66" charset="0"/>
              </a:rPr>
              <a:t>If you need help, ASK!  That’s why I get paid the big bucks!</a:t>
            </a:r>
          </a:p>
          <a:p>
            <a:r>
              <a:rPr lang="en-US" dirty="0" smtClean="0">
                <a:latin typeface="Comic Sans MS" pitchFamily="66" charset="0"/>
              </a:rPr>
              <a:t>Quiet, please!  Whisper in the library, yell on the playground.</a:t>
            </a:r>
          </a:p>
          <a:p>
            <a:endParaRPr lang="en-US" dirty="0" smtClean="0">
              <a:latin typeface="Comic Sans MS" pitchFamily="66" charset="0"/>
            </a:endParaRPr>
          </a:p>
        </p:txBody>
      </p:sp>
      <p:pic>
        <p:nvPicPr>
          <p:cNvPr id="12292" name="Picture 3" descr="C:\Documents and Settings\Owner\My Documents\My Pictures\Microsoft Clip Organizer\j0236281.gif"/>
          <p:cNvPicPr>
            <a:picLocks noChangeAspect="1" noChangeArrowheads="1" noCrop="1"/>
          </p:cNvPicPr>
          <p:nvPr/>
        </p:nvPicPr>
        <p:blipFill>
          <a:blip r:embed="rId2" cstate="print"/>
          <a:srcRect/>
          <a:stretch>
            <a:fillRect/>
          </a:stretch>
        </p:blipFill>
        <p:spPr bwMode="auto">
          <a:xfrm>
            <a:off x="5943600" y="5943600"/>
            <a:ext cx="2590800" cy="13795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467600" cy="1143000"/>
          </a:xfrm>
        </p:spPr>
        <p:txBody>
          <a:bodyPr>
            <a:noAutofit/>
          </a:bodyPr>
          <a:lstStyle/>
          <a:p>
            <a:pPr algn="ctr" fontAlgn="auto">
              <a:spcAft>
                <a:spcPts val="0"/>
              </a:spcAft>
              <a:defRPr/>
            </a:pPr>
            <a:r>
              <a:rPr lang="en-US" sz="4800" b="1" dirty="0" smtClean="0">
                <a:latin typeface="Comic Sans MS" pitchFamily="66" charset="0"/>
              </a:rPr>
              <a:t>So…what can I </a:t>
            </a:r>
            <a:br>
              <a:rPr lang="en-US" sz="4800" b="1" dirty="0" smtClean="0">
                <a:latin typeface="Comic Sans MS" pitchFamily="66" charset="0"/>
              </a:rPr>
            </a:br>
            <a:r>
              <a:rPr lang="en-US" sz="4800" b="1" dirty="0" smtClean="0">
                <a:latin typeface="Comic Sans MS" pitchFamily="66" charset="0"/>
              </a:rPr>
              <a:t>find in the library?</a:t>
            </a:r>
            <a:endParaRPr lang="en-US" sz="4800" b="1" dirty="0">
              <a:latin typeface="Comic Sans MS" pitchFamily="66" charset="0"/>
            </a:endParaRPr>
          </a:p>
        </p:txBody>
      </p:sp>
      <p:sp>
        <p:nvSpPr>
          <p:cNvPr id="13315" name="Content Placeholder 2"/>
          <p:cNvSpPr>
            <a:spLocks noGrp="1"/>
          </p:cNvSpPr>
          <p:nvPr>
            <p:ph idx="1"/>
          </p:nvPr>
        </p:nvSpPr>
        <p:spPr>
          <a:xfrm>
            <a:off x="457200" y="1600200"/>
            <a:ext cx="7467600" cy="4873625"/>
          </a:xfrm>
        </p:spPr>
        <p:txBody>
          <a:bodyPr>
            <a:normAutofit/>
          </a:bodyPr>
          <a:lstStyle/>
          <a:p>
            <a:pPr algn="ctr"/>
            <a:r>
              <a:rPr lang="en-US" sz="2800" dirty="0" smtClean="0">
                <a:latin typeface="Comic Sans MS" pitchFamily="66" charset="0"/>
              </a:rPr>
              <a:t>Books…Books…and lots more books!</a:t>
            </a:r>
          </a:p>
          <a:p>
            <a:pPr lvl="1" algn="ctr"/>
            <a:r>
              <a:rPr lang="en-US" sz="2800" dirty="0" smtClean="0">
                <a:latin typeface="Comic Sans MS" pitchFamily="66" charset="0"/>
              </a:rPr>
              <a:t>Everybody Books</a:t>
            </a:r>
          </a:p>
          <a:p>
            <a:pPr lvl="1" algn="ctr"/>
            <a:r>
              <a:rPr lang="en-US" sz="2800" dirty="0" smtClean="0">
                <a:latin typeface="Comic Sans MS" pitchFamily="66" charset="0"/>
              </a:rPr>
              <a:t>Holiday Books</a:t>
            </a:r>
          </a:p>
          <a:p>
            <a:pPr lvl="1" algn="ctr"/>
            <a:r>
              <a:rPr lang="en-US" sz="2800" dirty="0" smtClean="0">
                <a:latin typeface="Comic Sans MS" pitchFamily="66" charset="0"/>
              </a:rPr>
              <a:t>Nonfiction Books</a:t>
            </a:r>
          </a:p>
          <a:p>
            <a:pPr lvl="1" algn="ctr"/>
            <a:r>
              <a:rPr lang="en-US" sz="2800" dirty="0" smtClean="0">
                <a:latin typeface="Comic Sans MS" pitchFamily="66" charset="0"/>
              </a:rPr>
              <a:t>Fiction Books</a:t>
            </a:r>
          </a:p>
          <a:p>
            <a:pPr lvl="1" algn="ctr"/>
            <a:r>
              <a:rPr lang="en-US" sz="2800" dirty="0" smtClean="0">
                <a:latin typeface="Comic Sans MS" pitchFamily="66" charset="0"/>
              </a:rPr>
              <a:t>Reference </a:t>
            </a:r>
            <a:r>
              <a:rPr lang="en-US" sz="2800" dirty="0" smtClean="0">
                <a:latin typeface="Comic Sans MS" pitchFamily="66" charset="0"/>
              </a:rPr>
              <a:t>Books</a:t>
            </a:r>
          </a:p>
          <a:p>
            <a:pPr lvl="1" algn="ctr"/>
            <a:r>
              <a:rPr lang="en-US" dirty="0" smtClean="0">
                <a:latin typeface="Comic Sans MS" pitchFamily="66" charset="0"/>
              </a:rPr>
              <a:t>Magazines</a:t>
            </a:r>
          </a:p>
          <a:p>
            <a:pPr lvl="1" algn="ctr"/>
            <a:r>
              <a:rPr lang="en-US" dirty="0" smtClean="0">
                <a:latin typeface="Comic Sans MS" pitchFamily="66" charset="0"/>
              </a:rPr>
              <a:t>If </a:t>
            </a:r>
            <a:r>
              <a:rPr lang="en-US" dirty="0" smtClean="0">
                <a:latin typeface="Comic Sans MS" pitchFamily="66" charset="0"/>
              </a:rPr>
              <a:t>you don’t see something you want, let Mrs. Gerber know!</a:t>
            </a:r>
          </a:p>
          <a:p>
            <a:pPr lvl="1" algn="ctr"/>
            <a:endParaRPr lang="en-US" sz="2800" dirty="0" smtClean="0">
              <a:latin typeface="Comic Sans MS" pitchFamily="66" charset="0"/>
            </a:endParaRPr>
          </a:p>
        </p:txBody>
      </p:sp>
      <p:pic>
        <p:nvPicPr>
          <p:cNvPr id="13316" name="Picture 2"/>
          <p:cNvPicPr>
            <a:picLocks noChangeAspect="1" noChangeArrowheads="1"/>
          </p:cNvPicPr>
          <p:nvPr/>
        </p:nvPicPr>
        <p:blipFill>
          <a:blip r:embed="rId2" cstate="print"/>
          <a:srcRect/>
          <a:stretch>
            <a:fillRect/>
          </a:stretch>
        </p:blipFill>
        <p:spPr bwMode="auto">
          <a:xfrm>
            <a:off x="228600" y="1905000"/>
            <a:ext cx="847725" cy="1228725"/>
          </a:xfrm>
          <a:prstGeom prst="rect">
            <a:avLst/>
          </a:prstGeom>
          <a:noFill/>
          <a:ln w="9525">
            <a:noFill/>
            <a:miter lim="800000"/>
            <a:headEnd/>
            <a:tailEnd/>
          </a:ln>
        </p:spPr>
      </p:pic>
      <p:pic>
        <p:nvPicPr>
          <p:cNvPr id="13317" name="Picture 5"/>
          <p:cNvPicPr>
            <a:picLocks noChangeAspect="1" noChangeArrowheads="1"/>
          </p:cNvPicPr>
          <p:nvPr/>
        </p:nvPicPr>
        <p:blipFill>
          <a:blip r:embed="rId3" cstate="print"/>
          <a:srcRect/>
          <a:stretch>
            <a:fillRect/>
          </a:stretch>
        </p:blipFill>
        <p:spPr bwMode="auto">
          <a:xfrm>
            <a:off x="7620000" y="1600200"/>
            <a:ext cx="874713" cy="1295400"/>
          </a:xfrm>
          <a:prstGeom prst="rect">
            <a:avLst/>
          </a:prstGeom>
          <a:noFill/>
          <a:ln w="9525">
            <a:noFill/>
            <a:miter lim="800000"/>
            <a:headEnd/>
            <a:tailEnd/>
          </a:ln>
        </p:spPr>
      </p:pic>
      <p:pic>
        <p:nvPicPr>
          <p:cNvPr id="13318" name="Picture 6"/>
          <p:cNvPicPr>
            <a:picLocks noChangeAspect="1" noChangeArrowheads="1"/>
          </p:cNvPicPr>
          <p:nvPr/>
        </p:nvPicPr>
        <p:blipFill>
          <a:blip r:embed="rId4" cstate="print"/>
          <a:srcRect/>
          <a:stretch>
            <a:fillRect/>
          </a:stretch>
        </p:blipFill>
        <p:spPr bwMode="auto">
          <a:xfrm>
            <a:off x="1524000" y="2895600"/>
            <a:ext cx="990600" cy="1479550"/>
          </a:xfrm>
          <a:prstGeom prst="rect">
            <a:avLst/>
          </a:prstGeom>
          <a:noFill/>
          <a:ln w="9525">
            <a:noFill/>
            <a:miter lim="800000"/>
            <a:headEnd/>
            <a:tailEnd/>
          </a:ln>
        </p:spPr>
      </p:pic>
      <p:pic>
        <p:nvPicPr>
          <p:cNvPr id="13321" name="Picture 9"/>
          <p:cNvPicPr>
            <a:picLocks noChangeAspect="1" noChangeArrowheads="1"/>
          </p:cNvPicPr>
          <p:nvPr/>
        </p:nvPicPr>
        <p:blipFill>
          <a:blip r:embed="rId5" cstate="print"/>
          <a:srcRect/>
          <a:stretch>
            <a:fillRect/>
          </a:stretch>
        </p:blipFill>
        <p:spPr bwMode="auto">
          <a:xfrm>
            <a:off x="6477000" y="2895600"/>
            <a:ext cx="981075" cy="1463675"/>
          </a:xfrm>
          <a:prstGeom prst="rect">
            <a:avLst/>
          </a:prstGeom>
          <a:noFill/>
          <a:ln w="9525">
            <a:noFill/>
            <a:miter lim="800000"/>
            <a:headEnd/>
            <a:tailEnd/>
          </a:ln>
        </p:spPr>
      </p:pic>
      <p:pic>
        <p:nvPicPr>
          <p:cNvPr id="13322" name="Picture 11"/>
          <p:cNvPicPr>
            <a:picLocks noChangeAspect="1" noChangeArrowheads="1"/>
          </p:cNvPicPr>
          <p:nvPr/>
        </p:nvPicPr>
        <p:blipFill>
          <a:blip r:embed="rId6" cstate="print"/>
          <a:srcRect/>
          <a:stretch>
            <a:fillRect/>
          </a:stretch>
        </p:blipFill>
        <p:spPr bwMode="auto">
          <a:xfrm>
            <a:off x="7696200" y="4572000"/>
            <a:ext cx="990600" cy="1452563"/>
          </a:xfrm>
          <a:prstGeom prst="rect">
            <a:avLst/>
          </a:prstGeom>
          <a:noFill/>
          <a:ln w="9525">
            <a:noFill/>
            <a:miter lim="800000"/>
            <a:headEnd/>
            <a:tailEnd/>
          </a:ln>
        </p:spPr>
      </p:pic>
      <p:pic>
        <p:nvPicPr>
          <p:cNvPr id="13323" name="Picture 12"/>
          <p:cNvPicPr>
            <a:picLocks noChangeAspect="1" noChangeArrowheads="1"/>
          </p:cNvPicPr>
          <p:nvPr/>
        </p:nvPicPr>
        <p:blipFill>
          <a:blip r:embed="rId7" cstate="print"/>
          <a:srcRect/>
          <a:stretch>
            <a:fillRect/>
          </a:stretch>
        </p:blipFill>
        <p:spPr bwMode="auto">
          <a:xfrm>
            <a:off x="0" y="5410200"/>
            <a:ext cx="1447800" cy="1447800"/>
          </a:xfrm>
          <a:prstGeom prst="rect">
            <a:avLst/>
          </a:prstGeom>
          <a:noFill/>
          <a:ln w="9525">
            <a:noFill/>
            <a:miter lim="800000"/>
            <a:headEnd/>
            <a:tailEnd/>
          </a:ln>
        </p:spPr>
      </p:pic>
      <p:pic>
        <p:nvPicPr>
          <p:cNvPr id="13324" name="Picture 10"/>
          <p:cNvPicPr>
            <a:picLocks noChangeAspect="1" noChangeArrowheads="1"/>
          </p:cNvPicPr>
          <p:nvPr/>
        </p:nvPicPr>
        <p:blipFill>
          <a:blip r:embed="rId8" cstate="print"/>
          <a:srcRect/>
          <a:stretch>
            <a:fillRect/>
          </a:stretch>
        </p:blipFill>
        <p:spPr bwMode="auto">
          <a:xfrm>
            <a:off x="304800" y="3810000"/>
            <a:ext cx="990600" cy="1462088"/>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fontAlgn="auto">
              <a:spcAft>
                <a:spcPts val="0"/>
              </a:spcAft>
              <a:defRPr/>
            </a:pPr>
            <a:r>
              <a:rPr lang="en-US" sz="7200" b="1" dirty="0" smtClean="0">
                <a:latin typeface="Comic Sans MS" pitchFamily="66" charset="0"/>
              </a:rPr>
              <a:t>New Policies</a:t>
            </a:r>
            <a:endParaRPr lang="en-US" sz="7200" b="1" dirty="0">
              <a:latin typeface="Comic Sans MS" pitchFamily="66" charset="0"/>
            </a:endParaRPr>
          </a:p>
        </p:txBody>
      </p:sp>
      <p:sp>
        <p:nvSpPr>
          <p:cNvPr id="16387" name="Content Placeholder 2"/>
          <p:cNvSpPr>
            <a:spLocks noGrp="1"/>
          </p:cNvSpPr>
          <p:nvPr>
            <p:ph idx="1"/>
          </p:nvPr>
        </p:nvSpPr>
        <p:spPr>
          <a:xfrm>
            <a:off x="457200" y="1600200"/>
            <a:ext cx="7696200" cy="4873625"/>
          </a:xfrm>
        </p:spPr>
        <p:txBody>
          <a:bodyPr>
            <a:normAutofit fontScale="92500" lnSpcReduction="20000"/>
          </a:bodyPr>
          <a:lstStyle/>
          <a:p>
            <a:r>
              <a:rPr lang="en-US" dirty="0" smtClean="0">
                <a:latin typeface="Comic Sans MS" pitchFamily="66" charset="0"/>
              </a:rPr>
              <a:t>Don’t forget to Give and Take!</a:t>
            </a:r>
          </a:p>
          <a:p>
            <a:r>
              <a:rPr lang="en-US" dirty="0" smtClean="0">
                <a:latin typeface="Comic Sans MS" pitchFamily="66" charset="0"/>
              </a:rPr>
              <a:t>Books are </a:t>
            </a:r>
            <a:r>
              <a:rPr lang="en-US" smtClean="0">
                <a:latin typeface="Comic Sans MS" pitchFamily="66" charset="0"/>
              </a:rPr>
              <a:t>due </a:t>
            </a:r>
            <a:r>
              <a:rPr lang="en-US" smtClean="0">
                <a:latin typeface="Comic Sans MS" pitchFamily="66" charset="0"/>
              </a:rPr>
              <a:t>1 week </a:t>
            </a:r>
            <a:r>
              <a:rPr lang="en-US" dirty="0" smtClean="0">
                <a:latin typeface="Comic Sans MS" pitchFamily="66" charset="0"/>
              </a:rPr>
              <a:t>from when you check them out.</a:t>
            </a:r>
          </a:p>
          <a:p>
            <a:r>
              <a:rPr lang="en-US" dirty="0" smtClean="0">
                <a:latin typeface="Comic Sans MS" pitchFamily="66" charset="0"/>
              </a:rPr>
              <a:t>Damaged books…no matter what condition they are in…are to be turned in to the library.  We have magic tools that help us fix them!  If not, they go in the book hospital.</a:t>
            </a:r>
          </a:p>
          <a:p>
            <a:r>
              <a:rPr lang="en-US" dirty="0" smtClean="0">
                <a:latin typeface="Comic Sans MS" pitchFamily="66" charset="0"/>
              </a:rPr>
              <a:t>Lost books…..BAD!</a:t>
            </a:r>
          </a:p>
          <a:p>
            <a:pPr lvl="1"/>
            <a:r>
              <a:rPr lang="en-US" sz="2400" dirty="0" smtClean="0">
                <a:latin typeface="Comic Sans MS" pitchFamily="66" charset="0"/>
              </a:rPr>
              <a:t>Lose 1 book – Replace it with a book from home</a:t>
            </a:r>
          </a:p>
          <a:p>
            <a:pPr lvl="1"/>
            <a:r>
              <a:rPr lang="en-US" sz="2400" dirty="0" smtClean="0">
                <a:latin typeface="Comic Sans MS" pitchFamily="66" charset="0"/>
              </a:rPr>
              <a:t>Lose 2 books – Must pay for the book</a:t>
            </a:r>
          </a:p>
          <a:p>
            <a:pPr lvl="1"/>
            <a:r>
              <a:rPr lang="en-US" sz="2400" dirty="0" smtClean="0">
                <a:latin typeface="Comic Sans MS" pitchFamily="66" charset="0"/>
              </a:rPr>
              <a:t>Lose 3 books – NO MORE CHECKOUT!</a:t>
            </a:r>
          </a:p>
          <a:p>
            <a:pPr lvl="1">
              <a:buFont typeface="Wingdings 2" pitchFamily="18" charset="2"/>
              <a:buNone/>
            </a:pPr>
            <a:endParaRPr lang="en-US" sz="2400" dirty="0" smtClean="0">
              <a:latin typeface="Comic Sans MS" pitchFamily="66"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143000"/>
          </a:xfrm>
        </p:spPr>
        <p:txBody>
          <a:bodyPr/>
          <a:lstStyle/>
          <a:p>
            <a:pPr algn="ctr" fontAlgn="auto">
              <a:spcAft>
                <a:spcPts val="0"/>
              </a:spcAft>
              <a:defRPr/>
            </a:pPr>
            <a:r>
              <a:rPr lang="en-US" sz="6000" b="1" dirty="0" smtClean="0">
                <a:latin typeface="Comic Sans MS" pitchFamily="66" charset="0"/>
              </a:rPr>
              <a:t>Research Rangers</a:t>
            </a:r>
            <a:endParaRPr lang="en-US" sz="6000" b="1" dirty="0">
              <a:latin typeface="Comic Sans MS" pitchFamily="66" charset="0"/>
            </a:endParaRPr>
          </a:p>
        </p:txBody>
      </p:sp>
      <p:pic>
        <p:nvPicPr>
          <p:cNvPr id="18435" name="Picture 2"/>
          <p:cNvPicPr>
            <a:picLocks noGrp="1" noChangeAspect="1" noChangeArrowheads="1"/>
          </p:cNvPicPr>
          <p:nvPr>
            <p:ph idx="1"/>
          </p:nvPr>
        </p:nvPicPr>
        <p:blipFill>
          <a:blip r:embed="rId2" cstate="print"/>
          <a:srcRect/>
          <a:stretch>
            <a:fillRect/>
          </a:stretch>
        </p:blipFill>
        <p:spPr>
          <a:xfrm>
            <a:off x="2971800" y="3429000"/>
            <a:ext cx="3219450" cy="3219450"/>
          </a:xfrm>
          <a:noFill/>
        </p:spPr>
      </p:pic>
      <p:sp>
        <p:nvSpPr>
          <p:cNvPr id="18436" name="TextBox 4"/>
          <p:cNvSpPr txBox="1">
            <a:spLocks noChangeArrowheads="1"/>
          </p:cNvSpPr>
          <p:nvPr/>
        </p:nvSpPr>
        <p:spPr bwMode="auto">
          <a:xfrm>
            <a:off x="1371600" y="1524000"/>
            <a:ext cx="6705600" cy="1785104"/>
          </a:xfrm>
          <a:prstGeom prst="rect">
            <a:avLst/>
          </a:prstGeom>
          <a:noFill/>
          <a:ln w="9525">
            <a:noFill/>
            <a:miter lim="800000"/>
            <a:headEnd/>
            <a:tailEnd/>
          </a:ln>
        </p:spPr>
        <p:txBody>
          <a:bodyPr wrap="square">
            <a:spAutoFit/>
          </a:bodyPr>
          <a:lstStyle/>
          <a:p>
            <a:pPr algn="ctr"/>
            <a:r>
              <a:rPr lang="en-US" sz="2200" dirty="0">
                <a:latin typeface="Comic Sans MS" pitchFamily="66" charset="0"/>
              </a:rPr>
              <a:t>Answer the research question of the week and become a member of the ELITE Research Ranger Club. Come in during recess or free time and do the work! Enter to win a FREE book and ranger badge.  Winners are announced Fridays.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icture 2"/>
          <p:cNvPicPr>
            <a:picLocks noChangeAspect="1" noChangeArrowheads="1"/>
          </p:cNvPicPr>
          <p:nvPr/>
        </p:nvPicPr>
        <p:blipFill>
          <a:blip r:embed="rId2" cstate="print"/>
          <a:srcRect/>
          <a:stretch>
            <a:fillRect/>
          </a:stretch>
        </p:blipFill>
        <p:spPr bwMode="auto">
          <a:xfrm>
            <a:off x="1447800" y="1981200"/>
            <a:ext cx="6321779" cy="4267201"/>
          </a:xfrm>
          <a:prstGeom prst="rect">
            <a:avLst/>
          </a:prstGeom>
          <a:noFill/>
          <a:ln w="9525">
            <a:noFill/>
            <a:miter lim="800000"/>
            <a:headEnd/>
            <a:tailEnd/>
          </a:ln>
        </p:spPr>
      </p:pic>
      <p:sp>
        <p:nvSpPr>
          <p:cNvPr id="5" name="Title 4"/>
          <p:cNvSpPr>
            <a:spLocks noGrp="1"/>
          </p:cNvSpPr>
          <p:nvPr>
            <p:ph type="title"/>
          </p:nvPr>
        </p:nvSpPr>
        <p:spPr/>
        <p:txBody>
          <a:bodyPr/>
          <a:lstStyle/>
          <a:p>
            <a:pPr algn="ctr"/>
            <a:r>
              <a:rPr lang="en-US" dirty="0" smtClean="0">
                <a:latin typeface="Comic Sans MS" pitchFamily="66" charset="0"/>
              </a:rPr>
              <a:t>Watch Out for </a:t>
            </a:r>
            <a:r>
              <a:rPr lang="en-US" dirty="0" err="1" smtClean="0">
                <a:latin typeface="Comic Sans MS" pitchFamily="66" charset="0"/>
              </a:rPr>
              <a:t>Skoob</a:t>
            </a:r>
            <a:endParaRPr lang="en-US" dirty="0">
              <a:latin typeface="Comic Sans MS" pitchFamily="66"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24</TotalTime>
  <Words>351</Words>
  <Application>Microsoft Office PowerPoint</Application>
  <PresentationFormat>On-screen Show (4:3)</PresentationFormat>
  <Paragraphs>50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Module</vt:lpstr>
      <vt:lpstr>Welcome to  the Library</vt:lpstr>
      <vt:lpstr>The Library is…. </vt:lpstr>
      <vt:lpstr>We’re here to help</vt:lpstr>
      <vt:lpstr>We’re Open</vt:lpstr>
      <vt:lpstr>Mind your  library manners</vt:lpstr>
      <vt:lpstr>So…what can I  find in the library?</vt:lpstr>
      <vt:lpstr>New Policies</vt:lpstr>
      <vt:lpstr>Research Rangers</vt:lpstr>
      <vt:lpstr>Watch Out for Skoob</vt:lpstr>
      <vt:lpstr>Win the Golden  Shelf Elf Award</vt:lpstr>
    </vt:vector>
  </TitlesOfParts>
  <Company>Oklahoma State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the Library</dc:title>
  <dc:creator>Gerber's</dc:creator>
  <cp:lastModifiedBy>Gerber's</cp:lastModifiedBy>
  <cp:revision>3</cp:revision>
  <dcterms:created xsi:type="dcterms:W3CDTF">2010-08-15T23:39:17Z</dcterms:created>
  <dcterms:modified xsi:type="dcterms:W3CDTF">2011-08-12T02:23:04Z</dcterms:modified>
</cp:coreProperties>
</file>